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10" d="100"/>
          <a:sy n="110" d="100"/>
        </p:scale>
        <p:origin x="-1008" y="-8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024F9B-CF82-4F1E-984D-BEC188557AB6}" type="datetimeFigureOut">
              <a:rPr kumimoji="1" lang="ja-JP" altLang="en-US" smtClean="0"/>
              <a:t>17/04/04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135093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024F9B-CF82-4F1E-984D-BEC188557AB6}" type="datetimeFigureOut">
              <a:rPr kumimoji="1" lang="ja-JP" altLang="en-US" smtClean="0"/>
              <a:t>17/04/04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382059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024F9B-CF82-4F1E-984D-BEC188557AB6}" type="datetimeFigureOut">
              <a:rPr kumimoji="1" lang="ja-JP" altLang="en-US" smtClean="0"/>
              <a:t>17/04/04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183471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024F9B-CF82-4F1E-984D-BEC188557AB6}" type="datetimeFigureOut">
              <a:rPr kumimoji="1" lang="ja-JP" altLang="en-US" smtClean="0"/>
              <a:t>17/04/04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297478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024F9B-CF82-4F1E-984D-BEC188557AB6}" type="datetimeFigureOut">
              <a:rPr kumimoji="1" lang="ja-JP" altLang="en-US" smtClean="0"/>
              <a:t>17/04/04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41291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024F9B-CF82-4F1E-984D-BEC188557AB6}" type="datetimeFigureOut">
              <a:rPr kumimoji="1" lang="ja-JP" altLang="en-US" smtClean="0"/>
              <a:t>17/04/04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106700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024F9B-CF82-4F1E-984D-BEC188557AB6}" type="datetimeFigureOut">
              <a:rPr kumimoji="1" lang="ja-JP" altLang="en-US" smtClean="0"/>
              <a:t>17/04/04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293473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024F9B-CF82-4F1E-984D-BEC188557AB6}" type="datetimeFigureOut">
              <a:rPr kumimoji="1" lang="ja-JP" altLang="en-US" smtClean="0"/>
              <a:t>17/04/04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73011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24F9B-CF82-4F1E-984D-BEC188557AB6}" type="datetimeFigureOut">
              <a:rPr kumimoji="1" lang="ja-JP" altLang="en-US" smtClean="0"/>
              <a:t>17/04/04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418732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024F9B-CF82-4F1E-984D-BEC188557AB6}" type="datetimeFigureOut">
              <a:rPr kumimoji="1" lang="ja-JP" altLang="en-US" smtClean="0"/>
              <a:t>17/04/04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146071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024F9B-CF82-4F1E-984D-BEC188557AB6}" type="datetimeFigureOut">
              <a:rPr kumimoji="1" lang="ja-JP" altLang="en-US" smtClean="0"/>
              <a:t>17/04/04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1465105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8024F9B-CF82-4F1E-984D-BEC188557AB6}" type="datetimeFigureOut">
              <a:rPr kumimoji="1" lang="ja-JP" altLang="en-US" smtClean="0"/>
              <a:t>17/04/04</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029E9B4-72A3-4D5E-9DAD-CCFE70D3E886}" type="slidenum">
              <a:rPr kumimoji="1" lang="ja-JP" altLang="en-US" smtClean="0"/>
              <a:t>‹#›</a:t>
            </a:fld>
            <a:endParaRPr kumimoji="1" lang="ja-JP" altLang="en-US"/>
          </a:p>
        </p:txBody>
      </p:sp>
    </p:spTree>
    <p:extLst>
      <p:ext uri="{BB962C8B-B14F-4D97-AF65-F5344CB8AC3E}">
        <p14:creationId xmlns:p14="http://schemas.microsoft.com/office/powerpoint/2010/main" val="7576445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G"/><Relationship Id="rId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52" y="7378262"/>
            <a:ext cx="932578" cy="929310"/>
          </a:xfrm>
          <a:prstGeom prst="rect">
            <a:avLst/>
          </a:prstGeom>
        </p:spPr>
      </p:pic>
      <p:sp>
        <p:nvSpPr>
          <p:cNvPr id="4" name="テキスト ボックス 2"/>
          <p:cNvSpPr txBox="1">
            <a:spLocks noChangeArrowheads="1"/>
          </p:cNvSpPr>
          <p:nvPr/>
        </p:nvSpPr>
        <p:spPr bwMode="auto">
          <a:xfrm>
            <a:off x="296862" y="373888"/>
            <a:ext cx="3703638" cy="385064"/>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2200" b="1" kern="100" dirty="0">
                <a:solidFill>
                  <a:sysClr val="windowText" lastClr="000000"/>
                </a:solidFill>
                <a:latin typeface="Century" panose="02040604050505020304" pitchFamily="18" charset="0"/>
                <a:ea typeface="メイリオ" panose="020B0604030504040204" pitchFamily="50" charset="-128"/>
                <a:cs typeface="メイリオ" panose="020B0604030504040204" pitchFamily="50" charset="-128"/>
              </a:rPr>
              <a:t>シンプライズ</a:t>
            </a:r>
            <a:r>
              <a:rPr kumimoji="0" lang="ja-JP" altLang="en-US" sz="2200" b="1" i="0" u="none" strike="noStrike" kern="100" cap="none" spc="0" normalizeH="0" baseline="0" noProof="0" dirty="0">
                <a:ln>
                  <a:noFill/>
                </a:ln>
                <a:solidFill>
                  <a:sysClr val="windowText" lastClr="000000"/>
                </a:solidFill>
                <a:effectLst/>
                <a:uLnTx/>
                <a:uFillTx/>
                <a:latin typeface="Century" panose="02040604050505020304" pitchFamily="18" charset="0"/>
                <a:ea typeface="メイリオ" panose="020B0604030504040204" pitchFamily="50" charset="-128"/>
                <a:cs typeface="メイリオ" panose="020B0604030504040204" pitchFamily="50" charset="-128"/>
              </a:rPr>
              <a:t>　</a:t>
            </a:r>
            <a:r>
              <a:rPr lang="ja-JP" altLang="en-US" sz="2200" b="1" kern="100" dirty="0">
                <a:solidFill>
                  <a:sysClr val="windowText" lastClr="000000"/>
                </a:solidFill>
                <a:latin typeface="Century" panose="02040604050505020304" pitchFamily="18" charset="0"/>
                <a:ea typeface="メイリオ" panose="020B0604030504040204" pitchFamily="50" charset="-128"/>
                <a:cs typeface="メイリオ" panose="020B0604030504040204" pitchFamily="50" charset="-128"/>
              </a:rPr>
              <a:t>若林慶太</a:t>
            </a:r>
            <a:r>
              <a:rPr kumimoji="0" lang="ja-JP" altLang="en-US" sz="2200" b="1" i="0" u="none" strike="noStrike" kern="100" cap="none" spc="0" normalizeH="0" baseline="0" noProof="0" dirty="0">
                <a:ln>
                  <a:noFill/>
                </a:ln>
                <a:solidFill>
                  <a:sysClr val="windowText" lastClr="000000"/>
                </a:solidFill>
                <a:effectLst/>
                <a:uLnTx/>
                <a:uFillTx/>
                <a:latin typeface="Century" panose="02040604050505020304" pitchFamily="18" charset="0"/>
                <a:ea typeface="メイリオ" panose="020B0604030504040204" pitchFamily="50" charset="-128"/>
                <a:cs typeface="メイリオ" panose="020B0604030504040204" pitchFamily="50" charset="-128"/>
              </a:rPr>
              <a:t>は</a:t>
            </a:r>
            <a:endParaRPr kumimoji="0" lang="ja-JP" altLang="en-US" sz="1050" b="0" i="0" u="none" strike="noStrike" kern="100" cap="none" spc="0" normalizeH="0" baseline="0" noProof="0" dirty="0">
              <a:ln>
                <a:noFill/>
              </a:ln>
              <a:solidFill>
                <a:sysClr val="windowText" lastClr="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2"/>
          <p:cNvSpPr txBox="1">
            <a:spLocks noChangeArrowheads="1"/>
          </p:cNvSpPr>
          <p:nvPr/>
        </p:nvSpPr>
        <p:spPr bwMode="auto">
          <a:xfrm>
            <a:off x="474025" y="817316"/>
            <a:ext cx="5694495" cy="594360"/>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100" cap="none" spc="0" normalizeH="0" baseline="0" noProof="0" dirty="0">
                <a:ln>
                  <a:noFill/>
                </a:ln>
                <a:solidFill>
                  <a:sysClr val="windowText" lastClr="000000"/>
                </a:solidFill>
                <a:effectLst/>
                <a:uLnTx/>
                <a:uFillTx/>
                <a:latin typeface="Century" panose="02040604050505020304" pitchFamily="18" charset="0"/>
                <a:ea typeface="メイリオ" panose="020B0604030504040204" pitchFamily="50" charset="-128"/>
                <a:cs typeface="メイリオ" panose="020B0604030504040204" pitchFamily="50" charset="-128"/>
              </a:rPr>
              <a:t>気軽に相談される</a:t>
            </a:r>
            <a:r>
              <a:rPr lang="ja-JP" altLang="en-US" sz="2800" b="1" kern="100" dirty="0">
                <a:solidFill>
                  <a:sysClr val="windowText" lastClr="000000"/>
                </a:solidFill>
                <a:latin typeface="Century" panose="02040604050505020304" pitchFamily="18" charset="0"/>
                <a:ea typeface="メイリオ" panose="020B0604030504040204" pitchFamily="50" charset="-128"/>
                <a:cs typeface="メイリオ" panose="020B0604030504040204" pitchFamily="50" charset="-128"/>
              </a:rPr>
              <a:t>コンサルタント</a:t>
            </a:r>
            <a:endParaRPr kumimoji="0" lang="ja-JP" altLang="en-US" sz="2800" b="0" i="0" u="none" strike="noStrike" kern="100" cap="none" spc="0" normalizeH="0" baseline="0" noProof="0" dirty="0">
              <a:ln>
                <a:noFill/>
              </a:ln>
              <a:solidFill>
                <a:sysClr val="windowText" lastClr="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テキスト ボックス 2"/>
          <p:cNvSpPr txBox="1">
            <a:spLocks noChangeArrowheads="1"/>
          </p:cNvSpPr>
          <p:nvPr/>
        </p:nvSpPr>
        <p:spPr bwMode="auto">
          <a:xfrm>
            <a:off x="4242184" y="1353313"/>
            <a:ext cx="1926336" cy="405130"/>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marL="0" marR="0" lvl="0" indent="0" algn="just" defTabSz="914400" eaLnBrk="1" fontAlgn="auto" latinLnBrk="0" hangingPunct="1">
              <a:lnSpc>
                <a:spcPct val="100000"/>
              </a:lnSpc>
              <a:spcBef>
                <a:spcPts val="0"/>
              </a:spcBef>
              <a:spcAft>
                <a:spcPts val="1200"/>
              </a:spcAft>
              <a:buClrTx/>
              <a:buSzTx/>
              <a:buFontTx/>
              <a:buNone/>
              <a:tabLst/>
              <a:defRPr/>
            </a:pPr>
            <a:r>
              <a:rPr kumimoji="0" lang="ja-JP" altLang="en-US" sz="2200" b="1" i="0" u="none" strike="noStrike" kern="100" cap="none" spc="0" normalizeH="0" baseline="0" noProof="0">
                <a:ln>
                  <a:noFill/>
                </a:ln>
                <a:solidFill>
                  <a:sysClr val="windowText" lastClr="000000"/>
                </a:solidFill>
                <a:effectLst/>
                <a:uLnTx/>
                <a:uFillTx/>
                <a:latin typeface="Century" panose="02040604050505020304" pitchFamily="18" charset="0"/>
                <a:ea typeface="メイリオ" panose="020B0604030504040204" pitchFamily="50" charset="-128"/>
                <a:cs typeface="メイリオ" panose="020B0604030504040204" pitchFamily="50" charset="-128"/>
              </a:rPr>
              <a:t>を目指します</a:t>
            </a:r>
            <a:endParaRPr kumimoji="0" lang="ja-JP" altLang="en-US" sz="1050" b="0" i="0" u="none" strike="noStrike" kern="100" cap="none" spc="0" normalizeH="0" baseline="0" noProof="0">
              <a:ln>
                <a:noFill/>
              </a:ln>
              <a:solidFill>
                <a:sysClr val="windowText" lastClr="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正方形/長方形 6"/>
          <p:cNvSpPr/>
          <p:nvPr/>
        </p:nvSpPr>
        <p:spPr>
          <a:xfrm>
            <a:off x="296862" y="1758443"/>
            <a:ext cx="6287770" cy="4572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b="1" kern="100" dirty="0">
                <a:solidFill>
                  <a:sysClr val="window" lastClr="FFFFFF"/>
                </a:solidFill>
                <a:latin typeface="Century"/>
                <a:ea typeface="メイリオ" panose="020B0604030504040204" pitchFamily="50" charset="-128"/>
                <a:cs typeface="メイリオ" panose="020B0604030504040204" pitchFamily="50" charset="-128"/>
              </a:rPr>
              <a:t>最近で</a:t>
            </a:r>
            <a:r>
              <a:rPr kumimoji="0" lang="ja-JP" altLang="en-US" sz="1800" b="1" i="0" u="none" strike="noStrike" kern="100" cap="none" spc="0" normalizeH="0" baseline="0" noProof="0" dirty="0">
                <a:ln>
                  <a:noFill/>
                </a:ln>
                <a:solidFill>
                  <a:sysClr val="window" lastClr="FFFFFF"/>
                </a:solidFill>
                <a:effectLst/>
                <a:uLnTx/>
                <a:uFillTx/>
                <a:latin typeface="Century"/>
                <a:ea typeface="メイリオ" panose="020B0604030504040204" pitchFamily="50" charset="-128"/>
                <a:cs typeface="メイリオ" panose="020B0604030504040204" pitchFamily="50" charset="-128"/>
              </a:rPr>
              <a:t>はこんな相談を受けました</a:t>
            </a:r>
            <a:endParaRPr kumimoji="0" lang="ja-JP" altLang="en-US" sz="1050" b="0" i="0" u="none" strike="noStrike" kern="100" cap="none" spc="0" normalizeH="0" baseline="0" noProof="0" dirty="0">
              <a:ln>
                <a:noFill/>
              </a:ln>
              <a:solidFill>
                <a:sysClr val="window" lastClr="FFFFFF"/>
              </a:solidFill>
              <a:effectLst/>
              <a:uLnTx/>
              <a:uFillTx/>
              <a:latin typeface="Century"/>
              <a:ea typeface="ＭＳ 明朝" panose="02020609040205080304" pitchFamily="17" charset="-128"/>
              <a:cs typeface="Times New Roman" panose="02020603050405020304" pitchFamily="18" charset="0"/>
            </a:endParaRPr>
          </a:p>
        </p:txBody>
      </p:sp>
      <p:sp>
        <p:nvSpPr>
          <p:cNvPr id="8" name="角丸四角形 1"/>
          <p:cNvSpPr/>
          <p:nvPr/>
        </p:nvSpPr>
        <p:spPr>
          <a:xfrm>
            <a:off x="303379" y="2485770"/>
            <a:ext cx="1495425" cy="1942544"/>
          </a:xfrm>
          <a:prstGeom prst="round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altLang="ja-JP" sz="1050" b="0" i="0" u="none" strike="noStrike" kern="100" cap="none" spc="0" normalizeH="0" baseline="0" noProof="0" dirty="0">
              <a:ln>
                <a:noFill/>
              </a:ln>
              <a:solidFill>
                <a:sysClr val="windowText" lastClr="000000"/>
              </a:solidFill>
              <a:effectLst/>
              <a:uLnTx/>
              <a:uFillTx/>
              <a:latin typeface="Century"/>
              <a:ea typeface="ＭＳ ゴシック" panose="020B0609070205080204" pitchFamily="49" charset="-128"/>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50" kern="100" dirty="0">
                <a:solidFill>
                  <a:sysClr val="windowText" lastClr="000000"/>
                </a:solidFill>
                <a:latin typeface="Century"/>
                <a:ea typeface="ＭＳ ゴシック" panose="020B0609070205080204" pitchFamily="49" charset="-128"/>
                <a:cs typeface="Times New Roman" panose="02020603050405020304" pitchFamily="18" charset="0"/>
              </a:rPr>
              <a:t>どうやったら自分の会社をもっと知ってもらえるのでしょうか？</a:t>
            </a:r>
            <a:endParaRPr kumimoji="0" lang="ja-JP" altLang="en-US" sz="1050" b="0" i="0" u="none" strike="noStrike" kern="100" cap="none" spc="0" normalizeH="0" baseline="0" noProof="0" dirty="0">
              <a:ln>
                <a:noFill/>
              </a:ln>
              <a:solidFill>
                <a:sysClr val="windowText" lastClr="000000"/>
              </a:solidFill>
              <a:effectLst/>
              <a:uLnTx/>
              <a:uFillTx/>
              <a:latin typeface="Century"/>
              <a:ea typeface="ＭＳ 明朝" panose="02020609040205080304" pitchFamily="17" charset="-128"/>
              <a:cs typeface="Times New Roman" panose="02020603050405020304" pitchFamily="18" charset="0"/>
            </a:endParaRPr>
          </a:p>
        </p:txBody>
      </p:sp>
      <p:sp>
        <p:nvSpPr>
          <p:cNvPr id="9" name="角丸四角形 8"/>
          <p:cNvSpPr/>
          <p:nvPr/>
        </p:nvSpPr>
        <p:spPr>
          <a:xfrm>
            <a:off x="1903524" y="2485770"/>
            <a:ext cx="1485900" cy="1942543"/>
          </a:xfrm>
          <a:prstGeom prst="round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endParaRPr lang="en-US" alt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1050" kern="100" dirty="0">
                <a:latin typeface="Century" panose="02040604050505020304" pitchFamily="18" charset="0"/>
                <a:ea typeface="ＭＳ ゴシック" panose="020B0609070205080204" pitchFamily="49" charset="-128"/>
                <a:cs typeface="Times New Roman" panose="02020603050405020304" pitchFamily="18" charset="0"/>
              </a:rPr>
              <a:t>お客様となかなかコミュニケーションが取れないんです！</a:t>
            </a:r>
            <a:endParaRPr lang="en-US" alt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10" name="角丸四角形 10"/>
          <p:cNvSpPr/>
          <p:nvPr/>
        </p:nvSpPr>
        <p:spPr>
          <a:xfrm>
            <a:off x="3500661" y="2485771"/>
            <a:ext cx="1495425" cy="1942542"/>
          </a:xfrm>
          <a:prstGeom prst="round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133350" algn="just">
              <a:spcAft>
                <a:spcPts val="0"/>
              </a:spcAft>
            </a:pPr>
            <a:endParaRPr lang="en-US" alt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indent="133350" algn="just">
              <a:spcAft>
                <a:spcPts val="0"/>
              </a:spcAft>
            </a:pPr>
            <a:r>
              <a:rPr lang="ja-JP" altLang="en-US" sz="1050" kern="100" dirty="0">
                <a:effectLst/>
                <a:latin typeface="Century" panose="02040604050505020304" pitchFamily="18" charset="0"/>
                <a:ea typeface="ＭＳ ゴシック" panose="020B0609070205080204" pitchFamily="49" charset="-128"/>
                <a:cs typeface="Times New Roman" panose="02020603050405020304" pitchFamily="18" charset="0"/>
              </a:rPr>
              <a:t>店には来てくれるのに売りたい商品が売れないんです！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角丸四角形 12"/>
          <p:cNvSpPr/>
          <p:nvPr/>
        </p:nvSpPr>
        <p:spPr>
          <a:xfrm>
            <a:off x="5089527" y="2485770"/>
            <a:ext cx="1495425" cy="1942544"/>
          </a:xfrm>
          <a:prstGeom prst="round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endParaRPr lang="en-US" alt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1050" kern="100" dirty="0">
                <a:latin typeface="Century" panose="02040604050505020304" pitchFamily="18" charset="0"/>
                <a:ea typeface="ＭＳ ゴシック" panose="020B0609070205080204" pitchFamily="49" charset="-128"/>
                <a:cs typeface="Times New Roman" panose="02020603050405020304" pitchFamily="18" charset="0"/>
              </a:rPr>
              <a:t>部下が言うことを聞いてくれないんです。</a:t>
            </a:r>
            <a:endParaRPr lang="en-US" altLang="ja-JP" sz="1050" kern="100" dirty="0">
              <a:effectLst/>
              <a:latin typeface="Century" panose="02040604050505020304" pitchFamily="18" charset="0"/>
              <a:ea typeface="ＭＳ ゴシック" panose="020B0609070205080204" pitchFamily="49" charset="-128"/>
              <a:cs typeface="Times New Roman" panose="02020603050405020304" pitchFamily="18" charset="0"/>
            </a:endParaRPr>
          </a:p>
        </p:txBody>
      </p:sp>
      <p:sp>
        <p:nvSpPr>
          <p:cNvPr id="12" name="テキスト ボックス 2"/>
          <p:cNvSpPr txBox="1">
            <a:spLocks noChangeArrowheads="1"/>
          </p:cNvSpPr>
          <p:nvPr/>
        </p:nvSpPr>
        <p:spPr bwMode="auto">
          <a:xfrm>
            <a:off x="650556" y="2352804"/>
            <a:ext cx="788035" cy="276999"/>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kern="100" dirty="0">
                <a:solidFill>
                  <a:sysClr val="windowText" lastClr="000000"/>
                </a:solidFill>
                <a:latin typeface="Century" panose="02040604050505020304" pitchFamily="18" charset="0"/>
                <a:ea typeface="ＭＳ ゴシック" panose="020B0609070205080204" pitchFamily="49" charset="-128"/>
                <a:cs typeface="Times New Roman" panose="02020603050405020304" pitchFamily="18" charset="0"/>
              </a:rPr>
              <a:t>集客</a:t>
            </a:r>
            <a:endParaRPr kumimoji="0" lang="ja-JP" altLang="en-US" sz="1050" b="0" i="0" u="none" strike="noStrike" kern="100" cap="none" spc="0" normalizeH="0" baseline="0" noProof="0" dirty="0">
              <a:ln>
                <a:noFill/>
              </a:ln>
              <a:solidFill>
                <a:sysClr val="windowText" lastClr="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2"/>
          <p:cNvSpPr txBox="1">
            <a:spLocks noChangeArrowheads="1"/>
          </p:cNvSpPr>
          <p:nvPr/>
        </p:nvSpPr>
        <p:spPr bwMode="auto">
          <a:xfrm>
            <a:off x="2150856" y="2352804"/>
            <a:ext cx="991235" cy="276999"/>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kern="100" dirty="0">
                <a:solidFill>
                  <a:sysClr val="windowText" lastClr="000000"/>
                </a:solidFill>
                <a:latin typeface="Century" panose="02040604050505020304" pitchFamily="18" charset="0"/>
                <a:ea typeface="ＭＳ ゴシック" panose="020B0609070205080204" pitchFamily="49" charset="-128"/>
                <a:cs typeface="Times New Roman" panose="02020603050405020304" pitchFamily="18" charset="0"/>
              </a:rPr>
              <a:t>営業トーク</a:t>
            </a:r>
            <a:endParaRPr kumimoji="0" lang="ja-JP" altLang="en-US" sz="1050" b="0" i="0" u="none" strike="noStrike" kern="100" cap="none" spc="0" normalizeH="0" baseline="0" noProof="0" dirty="0">
              <a:ln>
                <a:noFill/>
              </a:ln>
              <a:solidFill>
                <a:sysClr val="windowText" lastClr="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 name="テキスト ボックス 2"/>
          <p:cNvSpPr txBox="1">
            <a:spLocks noChangeArrowheads="1"/>
          </p:cNvSpPr>
          <p:nvPr/>
        </p:nvSpPr>
        <p:spPr bwMode="auto">
          <a:xfrm>
            <a:off x="3745659" y="2352804"/>
            <a:ext cx="991235" cy="276999"/>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ysClr val="windowText" lastClr="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販売</a:t>
            </a:r>
            <a:endParaRPr kumimoji="0" lang="ja-JP" altLang="en-US" sz="1050" b="0" i="0" u="none" strike="noStrike" kern="100" cap="none" spc="0" normalizeH="0" baseline="0" noProof="0" dirty="0">
              <a:ln>
                <a:noFill/>
              </a:ln>
              <a:solidFill>
                <a:sysClr val="windowText" lastClr="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テキスト ボックス 2"/>
          <p:cNvSpPr txBox="1">
            <a:spLocks noChangeArrowheads="1"/>
          </p:cNvSpPr>
          <p:nvPr/>
        </p:nvSpPr>
        <p:spPr bwMode="auto">
          <a:xfrm>
            <a:off x="5341621" y="2342342"/>
            <a:ext cx="991235" cy="276999"/>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kern="100" dirty="0">
                <a:solidFill>
                  <a:sysClr val="windowText" lastClr="000000"/>
                </a:solidFill>
                <a:latin typeface="Century" panose="02040604050505020304" pitchFamily="18" charset="0"/>
                <a:ea typeface="ＭＳ ゴシック" panose="020B0609070205080204" pitchFamily="49" charset="-128"/>
                <a:cs typeface="Times New Roman" panose="02020603050405020304" pitchFamily="18" charset="0"/>
              </a:rPr>
              <a:t>部下育成</a:t>
            </a:r>
            <a:endParaRPr kumimoji="0" lang="ja-JP" altLang="en-US" sz="1050" b="0" i="0" u="none" strike="noStrike" kern="100" cap="none" spc="0" normalizeH="0" baseline="0" noProof="0" dirty="0">
              <a:ln>
                <a:noFill/>
              </a:ln>
              <a:solidFill>
                <a:sysClr val="windowText" lastClr="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正方形/長方形 19"/>
          <p:cNvSpPr/>
          <p:nvPr/>
        </p:nvSpPr>
        <p:spPr>
          <a:xfrm>
            <a:off x="303379" y="4502114"/>
            <a:ext cx="6287770" cy="4572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800" b="1" kern="100" dirty="0">
                <a:solidFill>
                  <a:schemeClr val="bg1"/>
                </a:solidFill>
                <a:effectLst/>
                <a:latin typeface="Century" panose="02040604050505020304" pitchFamily="18" charset="0"/>
                <a:ea typeface="メイリオ" panose="020B0604030504040204" pitchFamily="50" charset="-128"/>
                <a:cs typeface="メイリオ" panose="020B0604030504040204" pitchFamily="50" charset="-128"/>
              </a:rPr>
              <a:t>先月のお客さまから頂いた、嬉しい言葉と厳しい言葉</a:t>
            </a:r>
            <a:endParaRPr lang="ja-JP" sz="1050" kern="100" dirty="0">
              <a:solidFill>
                <a:schemeClr val="bg1"/>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角丸四角形 19"/>
          <p:cNvSpPr/>
          <p:nvPr/>
        </p:nvSpPr>
        <p:spPr>
          <a:xfrm>
            <a:off x="296863" y="4812025"/>
            <a:ext cx="6287770" cy="2477393"/>
          </a:xfrm>
          <a:prstGeom prst="roundRect">
            <a:avLst>
              <a:gd name="adj" fmla="val 5289"/>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050" b="0" i="0" u="none" strike="noStrike" kern="100" cap="none" spc="0" normalizeH="0" baseline="0" noProof="0">
              <a:ln>
                <a:noFill/>
              </a:ln>
              <a:solidFill>
                <a:sysClr val="windowText" lastClr="000000"/>
              </a:solidFill>
              <a:effectLst/>
              <a:uLnTx/>
              <a:uFillTx/>
              <a:latin typeface="Century"/>
              <a:ea typeface="ＭＳ 明朝" panose="02020609040205080304" pitchFamily="17" charset="-128"/>
              <a:cs typeface="Times New Roman" panose="02020603050405020304" pitchFamily="18" charset="0"/>
            </a:endParaRPr>
          </a:p>
        </p:txBody>
      </p:sp>
      <p:sp>
        <p:nvSpPr>
          <p:cNvPr id="22" name="テキスト ボックス 20"/>
          <p:cNvSpPr txBox="1"/>
          <p:nvPr/>
        </p:nvSpPr>
        <p:spPr>
          <a:xfrm>
            <a:off x="1792286" y="5058334"/>
            <a:ext cx="2297806" cy="2119674"/>
          </a:xfrm>
          <a:prstGeom prst="rect">
            <a:avLst/>
          </a:prstGeom>
          <a:solidFill>
            <a:sysClr val="window" lastClr="FFFFFF"/>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◯成約率があがってきました。</a:t>
            </a:r>
            <a:endParaRPr kumimoji="0" lang="en-US" altLang="ja-JP"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kumimoji="0" lang="ja-JP" altLang="en-US"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◯音沙汰のなかったお客様か</a:t>
            </a:r>
            <a:endParaRPr kumimoji="0" lang="en-US" altLang="ja-JP"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lang="ja-JP" altLang="en-US"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ら問合せをいただきました。</a:t>
            </a:r>
            <a:endParaRPr kumimoji="0" lang="en-US" altLang="ja-JP"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kumimoji="0" lang="ja-JP" altLang="en-US"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✕メールの返信が遅かったで</a:t>
            </a:r>
            <a:endParaRPr kumimoji="0" lang="en-US" altLang="ja-JP"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lang="ja-JP" altLang="en-US"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す。</a:t>
            </a:r>
            <a:endParaRPr kumimoji="0" lang="en-US" altLang="ja-JP"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lang="ja-JP" altLang="en-US"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rPr>
              <a:t>◯今年最初の契約が取れました！</a:t>
            </a:r>
            <a:endParaRPr lang="en-US" altLang="ja-JP"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lang="ja-JP" altLang="en-US"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rPr>
              <a:t>△ちょっと話し方が怖かった時が</a:t>
            </a:r>
            <a:endParaRPr lang="en-US" altLang="ja-JP"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lang="ja-JP" altLang="en-US"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rPr>
              <a:t>　ありました。</a:t>
            </a:r>
            <a:endParaRPr kumimoji="0" lang="ja-JP" altLang="en-US"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p:txBody>
      </p:sp>
      <p:cxnSp>
        <p:nvCxnSpPr>
          <p:cNvPr id="25" name="直線コネクタ 24"/>
          <p:cNvCxnSpPr/>
          <p:nvPr/>
        </p:nvCxnSpPr>
        <p:spPr>
          <a:xfrm>
            <a:off x="4090092" y="5057183"/>
            <a:ext cx="0" cy="2171700"/>
          </a:xfrm>
          <a:prstGeom prst="line">
            <a:avLst/>
          </a:prstGeom>
          <a:noFill/>
          <a:ln w="9525" cap="flat" cmpd="sng" algn="ctr">
            <a:solidFill>
              <a:sysClr val="windowText" lastClr="000000"/>
            </a:solidFill>
            <a:prstDash val="solid"/>
          </a:ln>
          <a:effectLst/>
        </p:spPr>
      </p:cxnSp>
      <p:sp>
        <p:nvSpPr>
          <p:cNvPr id="29" name="四角形: 角を丸くする 28"/>
          <p:cNvSpPr/>
          <p:nvPr/>
        </p:nvSpPr>
        <p:spPr>
          <a:xfrm>
            <a:off x="4173999" y="7403457"/>
            <a:ext cx="2416822" cy="1593850"/>
          </a:xfrm>
          <a:prstGeom prst="roundRect">
            <a:avLst>
              <a:gd name="adj" fmla="val 7504"/>
            </a:avLst>
          </a:prstGeom>
          <a:solidFill>
            <a:schemeClr val="accent1">
              <a:lumMod val="20000"/>
              <a:lumOff val="8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defTabSz="914400">
              <a:lnSpc>
                <a:spcPts val="1300"/>
              </a:lnSpc>
              <a:defRPr/>
            </a:pPr>
            <a:r>
              <a:rPr lang="zh-TW" altLang="en-US" sz="900" dirty="0"/>
              <a:t>銀座線 他「日本橋」</a:t>
            </a:r>
            <a:endParaRPr lang="en-US" altLang="zh-TW" sz="900" dirty="0"/>
          </a:p>
          <a:p>
            <a:pPr lvl="0" defTabSz="914400">
              <a:lnSpc>
                <a:spcPts val="1300"/>
              </a:lnSpc>
              <a:defRPr/>
            </a:pPr>
            <a:r>
              <a:rPr lang="zh-TW" altLang="en-US" sz="900" dirty="0"/>
              <a:t>徒歩</a:t>
            </a:r>
            <a:r>
              <a:rPr lang="en-US" altLang="zh-TW" sz="900" dirty="0"/>
              <a:t>5</a:t>
            </a:r>
            <a:r>
              <a:rPr lang="zh-TW" altLang="en-US" sz="900" dirty="0"/>
              <a:t>分、</a:t>
            </a:r>
            <a:endParaRPr lang="en-US" altLang="zh-TW" sz="900" dirty="0"/>
          </a:p>
          <a:p>
            <a:pPr lvl="0" defTabSz="914400">
              <a:lnSpc>
                <a:spcPts val="1300"/>
              </a:lnSpc>
              <a:defRPr/>
            </a:pPr>
            <a:r>
              <a:rPr lang="zh-TW" altLang="en-US" sz="900" dirty="0"/>
              <a:t>日比谷線 他「茅場町」</a:t>
            </a:r>
            <a:endParaRPr lang="en-US" altLang="zh-TW" sz="900" dirty="0"/>
          </a:p>
          <a:p>
            <a:pPr lvl="0" defTabSz="914400">
              <a:lnSpc>
                <a:spcPts val="1300"/>
              </a:lnSpc>
              <a:defRPr/>
            </a:pPr>
            <a:r>
              <a:rPr lang="zh-TW" altLang="en-US" sz="900" dirty="0"/>
              <a:t>徒歩</a:t>
            </a:r>
            <a:r>
              <a:rPr lang="en-US" altLang="zh-TW" sz="900" dirty="0"/>
              <a:t>4</a:t>
            </a:r>
            <a:r>
              <a:rPr lang="zh-TW" altLang="en-US" sz="900" dirty="0"/>
              <a:t>分、</a:t>
            </a:r>
            <a:endParaRPr lang="en-US" altLang="zh-TW" sz="900" dirty="0"/>
          </a:p>
          <a:p>
            <a:pPr lvl="0" defTabSz="914400">
              <a:lnSpc>
                <a:spcPts val="1300"/>
              </a:lnSpc>
              <a:defRPr/>
            </a:pPr>
            <a:r>
              <a:rPr lang="zh-TW" altLang="en-US" sz="900" dirty="0"/>
              <a:t>山手線 他「東京」</a:t>
            </a:r>
            <a:endParaRPr lang="en-US" altLang="zh-TW" sz="900" dirty="0"/>
          </a:p>
          <a:p>
            <a:pPr lvl="0" defTabSz="914400">
              <a:lnSpc>
                <a:spcPts val="1300"/>
              </a:lnSpc>
              <a:defRPr/>
            </a:pPr>
            <a:r>
              <a:rPr lang="zh-TW" altLang="en-US" sz="900" dirty="0"/>
              <a:t>徒歩</a:t>
            </a:r>
            <a:r>
              <a:rPr lang="en-US" altLang="zh-TW" sz="900" dirty="0"/>
              <a:t>9</a:t>
            </a:r>
            <a:r>
              <a:rPr lang="zh-TW" altLang="en-US" sz="900" dirty="0"/>
              <a:t>分</a:t>
            </a:r>
            <a:endParaRPr kumimoji="0" lang="ja-JP" altLang="en-US" sz="900" b="0" i="0" u="none" strike="noStrike" kern="0" cap="none" spc="0" normalizeH="0" baseline="0" noProof="0" dirty="0">
              <a:ln>
                <a:noFill/>
              </a:ln>
              <a:solidFill>
                <a:sysClr val="window" lastClr="FFFFFF"/>
              </a:solidFill>
              <a:effectLst/>
              <a:uLnTx/>
              <a:uFillTx/>
              <a:latin typeface="Century"/>
              <a:ea typeface="ＭＳ 明朝" panose="02020609040205080304" pitchFamily="17" charset="-128"/>
              <a:cs typeface="+mn-cs"/>
            </a:endParaRPr>
          </a:p>
        </p:txBody>
      </p:sp>
      <p:sp>
        <p:nvSpPr>
          <p:cNvPr id="31" name="吹き出し: 角を丸めた四角形 30"/>
          <p:cNvSpPr/>
          <p:nvPr/>
        </p:nvSpPr>
        <p:spPr>
          <a:xfrm>
            <a:off x="1604026" y="7418513"/>
            <a:ext cx="2021840" cy="580004"/>
          </a:xfrm>
          <a:prstGeom prst="wedgeRoundRectCallout">
            <a:avLst>
              <a:gd name="adj1" fmla="val -69916"/>
              <a:gd name="adj2" fmla="val 331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毎日娘とダイエットのこと</a:t>
            </a:r>
            <a:endParaRPr kumimoji="1" lang="en-US" altLang="ja-JP" sz="1050" dirty="0">
              <a:solidFill>
                <a:schemeClr val="tx1"/>
              </a:solidFill>
            </a:endParaRPr>
          </a:p>
          <a:p>
            <a:pPr algn="ctr"/>
            <a:r>
              <a:rPr kumimoji="1" lang="ja-JP" altLang="en-US" sz="1050" dirty="0">
                <a:solidFill>
                  <a:schemeClr val="tx1"/>
                </a:solidFill>
              </a:rPr>
              <a:t>考えているのにどっちも</a:t>
            </a:r>
            <a:endParaRPr kumimoji="1" lang="en-US" altLang="ja-JP" sz="1050" dirty="0">
              <a:solidFill>
                <a:schemeClr val="tx1"/>
              </a:solidFill>
            </a:endParaRPr>
          </a:p>
          <a:p>
            <a:pPr algn="ctr"/>
            <a:r>
              <a:rPr kumimoji="1" lang="ja-JP" altLang="en-US" sz="1050" dirty="0">
                <a:solidFill>
                  <a:schemeClr val="tx1"/>
                </a:solidFill>
              </a:rPr>
              <a:t>ままなりません</a:t>
            </a:r>
            <a:r>
              <a:rPr kumimoji="1" lang="en-US" altLang="ja-JP" sz="1050" dirty="0">
                <a:solidFill>
                  <a:schemeClr val="tx1"/>
                </a:solidFill>
              </a:rPr>
              <a:t>(^_^;)</a:t>
            </a:r>
            <a:endParaRPr kumimoji="1" lang="ja-JP" altLang="en-US" sz="1050" dirty="0">
              <a:solidFill>
                <a:schemeClr val="tx1"/>
              </a:solidFill>
            </a:endParaRPr>
          </a:p>
        </p:txBody>
      </p:sp>
      <p:sp>
        <p:nvSpPr>
          <p:cNvPr id="32" name="テキスト ボックス 31"/>
          <p:cNvSpPr txBox="1"/>
          <p:nvPr/>
        </p:nvSpPr>
        <p:spPr>
          <a:xfrm>
            <a:off x="1537730" y="8015716"/>
            <a:ext cx="2462769" cy="369332"/>
          </a:xfrm>
          <a:prstGeom prst="rect">
            <a:avLst/>
          </a:prstGeom>
          <a:noFill/>
        </p:spPr>
        <p:txBody>
          <a:bodyPr wrap="square" rtlCol="0">
            <a:spAutoFit/>
          </a:bodyPr>
          <a:lstStyle/>
          <a:p>
            <a:r>
              <a:rPr kumimoji="1" lang="ja-JP" altLang="en-US" sz="1000" b="1" dirty="0"/>
              <a:t>営業コンサルタント　</a:t>
            </a:r>
            <a:r>
              <a:rPr kumimoji="1" lang="ja-JP" altLang="en-US" b="1" dirty="0"/>
              <a:t>若林慶太</a:t>
            </a:r>
          </a:p>
        </p:txBody>
      </p:sp>
      <p:sp>
        <p:nvSpPr>
          <p:cNvPr id="33" name="テキスト ボックス 32"/>
          <p:cNvSpPr txBox="1"/>
          <p:nvPr/>
        </p:nvSpPr>
        <p:spPr>
          <a:xfrm>
            <a:off x="296862" y="8307572"/>
            <a:ext cx="3601743" cy="584775"/>
          </a:xfrm>
          <a:prstGeom prst="rect">
            <a:avLst/>
          </a:prstGeom>
          <a:noFill/>
        </p:spPr>
        <p:txBody>
          <a:bodyPr wrap="square" rtlCol="0">
            <a:spAutoFit/>
          </a:bodyPr>
          <a:lstStyle/>
          <a:p>
            <a:r>
              <a:rPr kumimoji="1" lang="ja-JP" altLang="en-US" sz="1600" b="1" dirty="0"/>
              <a:t>シンプライズ</a:t>
            </a:r>
            <a:endParaRPr kumimoji="1" lang="en-US" altLang="ja-JP" sz="1600" b="1" dirty="0"/>
          </a:p>
          <a:p>
            <a:r>
              <a:rPr kumimoji="1" lang="ja-JP" altLang="en-US" sz="1600" b="1" dirty="0"/>
              <a:t>電話０９０－４０２８－０８４６</a:t>
            </a:r>
            <a:endParaRPr kumimoji="1" lang="en-US" altLang="ja-JP" sz="1600" b="1" dirty="0"/>
          </a:p>
        </p:txBody>
      </p:sp>
      <p:sp>
        <p:nvSpPr>
          <p:cNvPr id="34" name="テキスト ボックス 33"/>
          <p:cNvSpPr txBox="1"/>
          <p:nvPr/>
        </p:nvSpPr>
        <p:spPr>
          <a:xfrm>
            <a:off x="296862" y="8849736"/>
            <a:ext cx="3935192" cy="261610"/>
          </a:xfrm>
          <a:prstGeom prst="rect">
            <a:avLst/>
          </a:prstGeom>
          <a:noFill/>
        </p:spPr>
        <p:txBody>
          <a:bodyPr wrap="square" rtlCol="0">
            <a:spAutoFit/>
          </a:bodyPr>
          <a:lstStyle/>
          <a:p>
            <a:r>
              <a:rPr kumimoji="1" lang="ja-JP" altLang="en-US" sz="1100" b="1" dirty="0">
                <a:latin typeface="ＭＳ Ｐゴシック" panose="020B0600070205080204" pitchFamily="50" charset="-128"/>
                <a:ea typeface="ＭＳ Ｐゴシック" panose="020B0600070205080204" pitchFamily="50" charset="-128"/>
              </a:rPr>
              <a:t>東京都中央区日本橋兜町１８－５　９：００～２０：００　年中無休</a:t>
            </a:r>
            <a:r>
              <a:rPr lang="ja-JP" altLang="en-US" sz="1000" dirty="0">
                <a:solidFill>
                  <a:srgbClr val="333333"/>
                </a:solidFill>
                <a:latin typeface="メイリオ" panose="020B0604030504040204" pitchFamily="50" charset="-128"/>
                <a:ea typeface="メイリオ" panose="020B0604030504040204" pitchFamily="50" charset="-128"/>
              </a:rPr>
              <a:t> </a:t>
            </a:r>
            <a:endParaRPr kumimoji="1" lang="ja-JP" altLang="en-US" sz="1000" dirty="0"/>
          </a:p>
        </p:txBody>
      </p:sp>
      <p:pic>
        <p:nvPicPr>
          <p:cNvPr id="2" name="図 1"/>
          <p:cNvPicPr>
            <a:picLocks noChangeAspect="1"/>
          </p:cNvPicPr>
          <p:nvPr/>
        </p:nvPicPr>
        <p:blipFill>
          <a:blip r:embed="rId3"/>
          <a:stretch>
            <a:fillRect/>
          </a:stretch>
        </p:blipFill>
        <p:spPr>
          <a:xfrm>
            <a:off x="431652" y="3471858"/>
            <a:ext cx="1224960" cy="875600"/>
          </a:xfrm>
          <a:prstGeom prst="rect">
            <a:avLst/>
          </a:prstGeom>
        </p:spPr>
      </p:pic>
      <p:pic>
        <p:nvPicPr>
          <p:cNvPr id="3" name="図 2"/>
          <p:cNvPicPr>
            <a:picLocks noChangeAspect="1"/>
          </p:cNvPicPr>
          <p:nvPr/>
        </p:nvPicPr>
        <p:blipFill>
          <a:blip r:embed="rId4"/>
          <a:stretch>
            <a:fillRect/>
          </a:stretch>
        </p:blipFill>
        <p:spPr>
          <a:xfrm>
            <a:off x="2018986" y="3465991"/>
            <a:ext cx="1254973" cy="881467"/>
          </a:xfrm>
          <a:prstGeom prst="rect">
            <a:avLst/>
          </a:prstGeom>
        </p:spPr>
      </p:pic>
      <p:pic>
        <p:nvPicPr>
          <p:cNvPr id="24" name="図 23"/>
          <p:cNvPicPr>
            <a:picLocks noChangeAspect="1"/>
          </p:cNvPicPr>
          <p:nvPr/>
        </p:nvPicPr>
        <p:blipFill>
          <a:blip r:embed="rId5"/>
          <a:stretch>
            <a:fillRect/>
          </a:stretch>
        </p:blipFill>
        <p:spPr>
          <a:xfrm>
            <a:off x="3642683" y="3484132"/>
            <a:ext cx="1241967" cy="877544"/>
          </a:xfrm>
          <a:prstGeom prst="rect">
            <a:avLst/>
          </a:prstGeom>
        </p:spPr>
      </p:pic>
      <p:pic>
        <p:nvPicPr>
          <p:cNvPr id="35" name="図 34"/>
          <p:cNvPicPr>
            <a:picLocks noChangeAspect="1"/>
          </p:cNvPicPr>
          <p:nvPr/>
        </p:nvPicPr>
        <p:blipFill>
          <a:blip r:embed="rId6"/>
          <a:stretch>
            <a:fillRect/>
          </a:stretch>
        </p:blipFill>
        <p:spPr>
          <a:xfrm>
            <a:off x="5191690" y="3414139"/>
            <a:ext cx="1291660" cy="947537"/>
          </a:xfrm>
          <a:prstGeom prst="rect">
            <a:avLst/>
          </a:prstGeom>
        </p:spPr>
      </p:pic>
      <p:pic>
        <p:nvPicPr>
          <p:cNvPr id="36" name="図 35"/>
          <p:cNvPicPr>
            <a:picLocks noChangeAspect="1"/>
          </p:cNvPicPr>
          <p:nvPr/>
        </p:nvPicPr>
        <p:blipFill>
          <a:blip r:embed="rId7"/>
          <a:stretch>
            <a:fillRect/>
          </a:stretch>
        </p:blipFill>
        <p:spPr>
          <a:xfrm>
            <a:off x="372481" y="5088409"/>
            <a:ext cx="1357220" cy="956599"/>
          </a:xfrm>
          <a:prstGeom prst="rect">
            <a:avLst/>
          </a:prstGeom>
        </p:spPr>
      </p:pic>
      <p:pic>
        <p:nvPicPr>
          <p:cNvPr id="38" name="図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a:off x="365522" y="6192792"/>
            <a:ext cx="1357220" cy="985216"/>
          </a:xfrm>
          <a:prstGeom prst="rect">
            <a:avLst/>
          </a:prstGeom>
        </p:spPr>
      </p:pic>
      <p:sp>
        <p:nvSpPr>
          <p:cNvPr id="39" name="テキスト ボックス 20"/>
          <p:cNvSpPr txBox="1"/>
          <p:nvPr/>
        </p:nvSpPr>
        <p:spPr>
          <a:xfrm>
            <a:off x="4159635" y="5058334"/>
            <a:ext cx="2297806" cy="2119674"/>
          </a:xfrm>
          <a:prstGeom prst="rect">
            <a:avLst/>
          </a:prstGeom>
          <a:solidFill>
            <a:sysClr val="window" lastClr="FFFFFF"/>
          </a:solidFill>
          <a:ln w="6350">
            <a:solidFill>
              <a:sysClr val="window" lastClr="FFFFFF"/>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ts val="2000"/>
              </a:lnSpc>
              <a:spcBef>
                <a:spcPts val="0"/>
              </a:spcBef>
              <a:spcAft>
                <a:spcPts val="0"/>
              </a:spcAft>
              <a:buClrTx/>
              <a:buSzTx/>
              <a:buFontTx/>
              <a:buNone/>
              <a:tabLst/>
              <a:defRPr/>
            </a:pPr>
            <a:r>
              <a:rPr kumimoji="0" lang="ja-JP" altLang="en-US"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◯部下が楽しんで仕事をして</a:t>
            </a:r>
            <a:endParaRPr kumimoji="0" lang="en-US" altLang="ja-JP"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algn="just" defTabSz="914400" eaLnBrk="1" fontAlgn="auto" latinLnBrk="0" hangingPunct="1">
              <a:lnSpc>
                <a:spcPts val="2000"/>
              </a:lnSpc>
              <a:spcBef>
                <a:spcPts val="0"/>
              </a:spcBef>
              <a:spcAft>
                <a:spcPts val="0"/>
              </a:spcAft>
              <a:buClrTx/>
              <a:buSzTx/>
              <a:buFontTx/>
              <a:buNone/>
              <a:tabLst/>
              <a:defRPr/>
            </a:pPr>
            <a:r>
              <a:rPr lang="ja-JP" altLang="en-US"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います。</a:t>
            </a:r>
            <a:endParaRPr kumimoji="0" lang="en-US" altLang="ja-JP"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kumimoji="0" lang="ja-JP" altLang="en-US"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a:t>
            </a:r>
            <a:r>
              <a:rPr lang="ja-JP" altLang="en-US"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rPr>
              <a:t>アドバイス通りに出来なくて出</a:t>
            </a:r>
            <a:endParaRPr lang="en-US" altLang="ja-JP"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lang="ja-JP" altLang="en-US"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rPr>
              <a:t>　直しになりました。</a:t>
            </a:r>
            <a:endParaRPr lang="en-US" altLang="ja-JP"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lang="ja-JP" altLang="en-US"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rPr>
              <a:t>◯お客さんから手紙や電話をたく</a:t>
            </a:r>
            <a:endParaRPr lang="en-US" altLang="ja-JP"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lang="ja-JP" altLang="en-US"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rPr>
              <a:t>　さんいただいています。</a:t>
            </a:r>
            <a:endParaRPr lang="en-US" altLang="ja-JP"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kumimoji="0" lang="ja-JP" altLang="en-US"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◯営業がどんどん楽しくなって</a:t>
            </a:r>
            <a:endParaRPr kumimoji="0" lang="en-US" altLang="ja-JP"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a:p>
            <a:pPr marL="0" marR="0" lvl="0" indent="0" defTabSz="914400" eaLnBrk="1" fontAlgn="auto" latinLnBrk="0" hangingPunct="1">
              <a:lnSpc>
                <a:spcPts val="2000"/>
              </a:lnSpc>
              <a:spcBef>
                <a:spcPts val="0"/>
              </a:spcBef>
              <a:spcAft>
                <a:spcPts val="0"/>
              </a:spcAft>
              <a:buClrTx/>
              <a:buSzTx/>
              <a:buFontTx/>
              <a:buNone/>
              <a:tabLst/>
              <a:defRPr/>
            </a:pPr>
            <a:r>
              <a:rPr lang="ja-JP" altLang="en-US" sz="1100" kern="100" dirty="0">
                <a:solidFill>
                  <a:sysClr val="windowText" lastClr="000000"/>
                </a:solidFill>
                <a:latin typeface="ＭＳ 明朝" panose="02020609040205080304" pitchFamily="17" charset="-128"/>
                <a:ea typeface="ＭＳ 明朝" panose="02020609040205080304" pitchFamily="17" charset="-128"/>
                <a:cs typeface="Times New Roman" panose="02020603050405020304" pitchFamily="18" charset="0"/>
              </a:rPr>
              <a:t>　きてい</a:t>
            </a:r>
            <a:r>
              <a:rPr kumimoji="0" lang="ja-JP" altLang="en-US"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ます。</a:t>
            </a:r>
            <a:endParaRPr kumimoji="0" lang="en-US" altLang="ja-JP" sz="1100" i="0" u="none" strike="noStrike" kern="10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45" name="図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9250" y="7454860"/>
            <a:ext cx="1126301" cy="1100084"/>
          </a:xfrm>
          <a:prstGeom prst="rect">
            <a:avLst/>
          </a:prstGeom>
        </p:spPr>
      </p:pic>
      <p:sp>
        <p:nvSpPr>
          <p:cNvPr id="46" name="テキスト ボックス 45"/>
          <p:cNvSpPr txBox="1"/>
          <p:nvPr/>
        </p:nvSpPr>
        <p:spPr>
          <a:xfrm>
            <a:off x="4197965" y="8489476"/>
            <a:ext cx="2393184" cy="507831"/>
          </a:xfrm>
          <a:prstGeom prst="rect">
            <a:avLst/>
          </a:prstGeom>
          <a:noFill/>
        </p:spPr>
        <p:txBody>
          <a:bodyPr wrap="square" rtlCol="0">
            <a:spAutoFit/>
          </a:bodyPr>
          <a:lstStyle/>
          <a:p>
            <a:r>
              <a:rPr kumimoji="1" lang="ja-JP" altLang="en-US" sz="1100" b="1" dirty="0"/>
              <a:t>ホームページ</a:t>
            </a:r>
            <a:r>
              <a:rPr kumimoji="1" lang="ja-JP" altLang="en-US" sz="1050" b="1" dirty="0"/>
              <a:t>　</a:t>
            </a:r>
            <a:endParaRPr kumimoji="1" lang="en-US" altLang="ja-JP" sz="1050" b="1" dirty="0"/>
          </a:p>
          <a:p>
            <a:r>
              <a:rPr kumimoji="1" lang="ja-JP" altLang="en-US" sz="1050" b="1" dirty="0"/>
              <a:t>　　</a:t>
            </a:r>
            <a:r>
              <a:rPr kumimoji="1" lang="ja-JP" altLang="en-US" sz="1600" dirty="0"/>
              <a:t>⇒</a:t>
            </a:r>
            <a:r>
              <a:rPr kumimoji="1" lang="en-US" altLang="ja-JP" sz="1600" dirty="0"/>
              <a:t>http://symprise.jp/</a:t>
            </a:r>
            <a:endParaRPr kumimoji="1" lang="ja-JP" altLang="en-US" sz="1600" dirty="0"/>
          </a:p>
        </p:txBody>
      </p:sp>
    </p:spTree>
    <p:extLst>
      <p:ext uri="{BB962C8B-B14F-4D97-AF65-F5344CB8AC3E}">
        <p14:creationId xmlns:p14="http://schemas.microsoft.com/office/powerpoint/2010/main" val="16743609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TotalTime>
  <Words>155</Words>
  <Application>Microsoft Macintosh PowerPoint</Application>
  <PresentationFormat>画面に合わせる (4:3)</PresentationFormat>
  <Paragraphs>48</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こんにちは。シンプライズの若林慶太です。今日は、「なぜ私が営業コンサルタントの仕事をしているのか」を聞いてください。それは、一人のお客さん　山中さんの言葉にあります。山中さんの会うまでは私の仕事は売れるようになるアドバイスをすることだと思っていました。山中さんはせっかくアポイントが取れても契約にならないことに悩んでいました。「お客さんの前に行くと、言いたいことが伝えられなくて・・・」そんな時に私が主催するセミナーに参加しました。最初にお客さんの前に出た時にどんなことを話そうとしているのかを伺いました。なぜなら、山中さんの現場での状況を伺わないままアドバイスをしても「難してくてできませんでした」となってしまうからです。すると、お客さんに提案しよう、説明しようという気持ちが強すぎることに気づきました。山中さんは自分ばかりが話そうとしていたことに気づき、お客さんの話をもっと聞くこと大切だと気づき</dc:title>
  <dc:creator>若林慶太</dc:creator>
  <cp:lastModifiedBy>木戸 一敏</cp:lastModifiedBy>
  <cp:revision>46</cp:revision>
  <dcterms:created xsi:type="dcterms:W3CDTF">2017-03-18T02:35:54Z</dcterms:created>
  <dcterms:modified xsi:type="dcterms:W3CDTF">2017-04-04T07:57:45Z</dcterms:modified>
</cp:coreProperties>
</file>